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30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304" r:id="rId44"/>
    <p:sldId id="305" r:id="rId45"/>
    <p:sldId id="298" r:id="rId46"/>
    <p:sldId id="299" r:id="rId47"/>
    <p:sldId id="300" r:id="rId48"/>
    <p:sldId id="301" r:id="rId49"/>
    <p:sldId id="302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32" autoAdjust="0"/>
    <p:restoredTop sz="94660"/>
  </p:normalViewPr>
  <p:slideViewPr>
    <p:cSldViewPr>
      <p:cViewPr varScale="1">
        <p:scale>
          <a:sx n="75" d="100"/>
          <a:sy n="75" d="100"/>
        </p:scale>
        <p:origin x="-8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8C5F-E348-4F94-82DB-A5A49765F309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3B50-1161-4A51-8D8D-A5A4C23A99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8C5F-E348-4F94-82DB-A5A49765F309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3B50-1161-4A51-8D8D-A5A4C23A9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8C5F-E348-4F94-82DB-A5A49765F309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3B50-1161-4A51-8D8D-A5A4C23A9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8C5F-E348-4F94-82DB-A5A49765F309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3B50-1161-4A51-8D8D-A5A4C23A9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8C5F-E348-4F94-82DB-A5A49765F309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5153B50-1161-4A51-8D8D-A5A4C23A9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8C5F-E348-4F94-82DB-A5A49765F309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3B50-1161-4A51-8D8D-A5A4C23A9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8C5F-E348-4F94-82DB-A5A49765F309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3B50-1161-4A51-8D8D-A5A4C23A9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8C5F-E348-4F94-82DB-A5A49765F309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3B50-1161-4A51-8D8D-A5A4C23A9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8C5F-E348-4F94-82DB-A5A49765F309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3B50-1161-4A51-8D8D-A5A4C23A9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8C5F-E348-4F94-82DB-A5A49765F309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3B50-1161-4A51-8D8D-A5A4C23A9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C8C5F-E348-4F94-82DB-A5A49765F309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3B50-1161-4A51-8D8D-A5A4C23A9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DC8C5F-E348-4F94-82DB-A5A49765F309}" type="datetimeFigureOut">
              <a:rPr lang="ru-RU" smtClean="0"/>
              <a:pPr/>
              <a:t>16.03.2012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5153B50-1161-4A51-8D8D-A5A4C23A9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216024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Диспут: правовая ответственность школьников</a:t>
            </a:r>
            <a:endParaRPr lang="ru-RU" sz="4400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3888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ёня-Сан\Desktop\круглый стол\круглый стол\фото на диспут2\0_d431_4b9ab13a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91083"/>
            <a:ext cx="6336704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579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Лёня-Сан\Desktop\фото на диспут2\2d67ab0699c757b270ff48aea9ef27af638a6c9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433203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Лёня-Сан\Desktop\фото на диспут2\3dont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2656"/>
            <a:ext cx="382983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Лёня-Сан\Desktop\фото на диспут2\0000012231-540x4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4401" y="3140968"/>
            <a:ext cx="5143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Лёня-Сан\Desktop\фото на диспут2\3_podrostki-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81876"/>
            <a:ext cx="3039328" cy="291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252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Лёня-Сан\Desktop\фото на диспут2\1bfa5c09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4013" y="3760750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Лёня-Сан\Desktop\фото на диспут2\1201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76672"/>
            <a:ext cx="3317515" cy="254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Лёня-Сан\Desktop\фото на диспут2\30311b514433d1f52e51235f8a58f4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347" y="237500"/>
            <a:ext cx="4697666" cy="352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Лёня-Сан\Desktop\фото на диспут2\1247562778_0325.250x200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80250"/>
            <a:ext cx="3312368" cy="264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773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Причины совершения правонарушения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C000"/>
                </a:solidFill>
              </a:rPr>
              <a:t>Изменение социально экономической ситуации</a:t>
            </a:r>
          </a:p>
          <a:p>
            <a:r>
              <a:rPr lang="ru-RU" dirty="0">
                <a:solidFill>
                  <a:srgbClr val="FFC000"/>
                </a:solidFill>
              </a:rPr>
              <a:t>Снижение уровня жизни средней семьи</a:t>
            </a:r>
          </a:p>
          <a:p>
            <a:r>
              <a:rPr lang="ru-RU" dirty="0">
                <a:solidFill>
                  <a:srgbClr val="FFC000"/>
                </a:solidFill>
              </a:rPr>
              <a:t>Разрушение прежних устаревших стереотипов поведения</a:t>
            </a:r>
          </a:p>
          <a:p>
            <a:r>
              <a:rPr lang="ru-RU" dirty="0">
                <a:solidFill>
                  <a:srgbClr val="FFC000"/>
                </a:solidFill>
              </a:rPr>
              <a:t>Утрата ценностных  морально нравственных ориентиров</a:t>
            </a:r>
          </a:p>
          <a:p>
            <a:r>
              <a:rPr lang="ru-RU" dirty="0">
                <a:solidFill>
                  <a:srgbClr val="FFC000"/>
                </a:solidFill>
              </a:rPr>
              <a:t>Избыток свободного времени</a:t>
            </a:r>
          </a:p>
          <a:p>
            <a:r>
              <a:rPr lang="ru-RU" dirty="0">
                <a:solidFill>
                  <a:srgbClr val="FFC000"/>
                </a:solidFill>
              </a:rPr>
              <a:t>Недостаток родительского внимания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Средства массовой информации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Влияние друзей, подростковых компаний.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642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ёня-Сан\Desktop\фото на диспут2\1268981184_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33894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ёня-Сан\Desktop\фото на диспут2\преступка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158054"/>
            <a:ext cx="4539630" cy="340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ёня-Сан\Desktop\фото на диспут2\photo18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8233" y="133575"/>
            <a:ext cx="3456383" cy="276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ёня-Сан\Desktop\фото на диспут2\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04000"/>
            <a:ext cx="2391385" cy="306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609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ёня-Сан\Desktop\фото на диспут2\PR20090226163733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83894"/>
            <a:ext cx="384042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ёня-Сан\Desktop\фото на диспут2\m295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0106" y="3429000"/>
            <a:ext cx="4286250" cy="321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Лёня-Сан\Desktop\фото на диспут2\1282879197_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3460"/>
            <a:ext cx="3620804" cy="279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Лёня-Сан\Desktop\фото на диспут2\128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0106" y="258674"/>
            <a:ext cx="4098332" cy="307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177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>
                <a:solidFill>
                  <a:schemeClr val="bg1">
                    <a:lumMod val="85000"/>
                    <a:lumOff val="15000"/>
                  </a:schemeClr>
                </a:solidFill>
                <a:latin typeface="+mn-lt"/>
              </a:rPr>
              <a:t>Какие виды правовой ответственности вы знаете?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400" dirty="0" smtClean="0"/>
          </a:p>
          <a:p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Уголовная</a:t>
            </a:r>
            <a:endParaRPr lang="ru-RU" sz="4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Административная</a:t>
            </a:r>
          </a:p>
          <a:p>
            <a: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Дисциплинарная</a:t>
            </a:r>
          </a:p>
          <a:p>
            <a:r>
              <a:rPr lang="ru-RU" sz="4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Гражданско-правовая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189256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208279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Малов Дмитрий </a:t>
            </a:r>
            <a:b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r>
              <a:rPr lang="ru-RU" sz="600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Владимирович</a:t>
            </a:r>
            <a:endParaRPr lang="ru-RU" sz="60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8049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Судья </a:t>
            </a:r>
            <a:r>
              <a:rPr lang="ru-RU" sz="4400" dirty="0" err="1" smtClean="0">
                <a:solidFill>
                  <a:srgbClr val="002060"/>
                </a:solidFill>
              </a:rPr>
              <a:t>Анадырского</a:t>
            </a:r>
            <a:endParaRPr lang="ru-RU" sz="44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районного суда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515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8" name="Picture 6" descr="C:\Users\Лёня-Сан\Desktop\фото на диспут2\b30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1" y="404666"/>
            <a:ext cx="6408712" cy="590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Лёня-Сан\Desktop\фото на диспут2\jud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233" y="476672"/>
            <a:ext cx="2821927" cy="2114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Лёня-Сан\Desktop\фото на диспут2\DETAIL_PICTURE_678846_469984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9316" y="4065567"/>
            <a:ext cx="2988840" cy="2240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833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ru-RU" sz="6000" dirty="0" err="1" smtClean="0">
                <a:solidFill>
                  <a:srgbClr val="002060"/>
                </a:solidFill>
                <a:latin typeface="+mn-lt"/>
              </a:rPr>
              <a:t>Товаренко</a:t>
            </a:r>
            <a:r>
              <a:rPr lang="ru-RU" sz="6000" dirty="0" smtClean="0">
                <a:solidFill>
                  <a:srgbClr val="002060"/>
                </a:solidFill>
                <a:latin typeface="+mn-lt"/>
              </a:rPr>
              <a:t> Наталья </a:t>
            </a:r>
            <a:br>
              <a:rPr lang="ru-RU" sz="6000" dirty="0" smtClean="0">
                <a:solidFill>
                  <a:srgbClr val="002060"/>
                </a:solidFill>
                <a:latin typeface="+mn-lt"/>
              </a:rPr>
            </a:br>
            <a:r>
              <a:rPr lang="ru-RU" sz="6000" dirty="0" smtClean="0">
                <a:solidFill>
                  <a:srgbClr val="002060"/>
                </a:solidFill>
                <a:latin typeface="+mn-lt"/>
              </a:rPr>
              <a:t>Анатольевна</a:t>
            </a:r>
            <a:endParaRPr lang="ru-RU" sz="6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519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Инспектор по делам 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несовершеннолетних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отдела полиции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«</a:t>
            </a:r>
            <a:r>
              <a:rPr lang="ru-RU" sz="4400" dirty="0" err="1" smtClean="0">
                <a:solidFill>
                  <a:srgbClr val="002060"/>
                </a:solidFill>
              </a:rPr>
              <a:t>Анадырский</a:t>
            </a:r>
            <a:r>
              <a:rPr lang="ru-RU" sz="4400" dirty="0" smtClean="0">
                <a:solidFill>
                  <a:srgbClr val="002060"/>
                </a:solidFill>
              </a:rPr>
              <a:t>»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29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Лёня-Сан\Desktop\фото на диспут2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63871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Лёня-Сан\Desktop\фото на диспут2\01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96357"/>
            <a:ext cx="4338985" cy="325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Лёня-Сан\Desktop\фото на диспут2\1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4616" y="391417"/>
            <a:ext cx="3514361" cy="2635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Лёня-Сан\Desktop\фото на диспут2\20060919211131_1_1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917" y="3336159"/>
            <a:ext cx="3240360" cy="321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717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pPr marL="137160" indent="0" algn="just">
              <a:buNone/>
            </a:pPr>
            <a:r>
              <a:rPr lang="ru-RU" sz="4400" dirty="0" smtClean="0"/>
              <a:t>	</a:t>
            </a:r>
          </a:p>
          <a:p>
            <a:pPr marL="137160" indent="0" algn="just">
              <a:buNone/>
            </a:pPr>
            <a:r>
              <a:rPr lang="ru-RU" sz="4400" dirty="0"/>
              <a:t>	</a:t>
            </a:r>
            <a:r>
              <a:rPr lang="ru-RU" sz="4400" dirty="0" smtClean="0">
                <a:solidFill>
                  <a:srgbClr val="002060"/>
                </a:solidFill>
              </a:rPr>
              <a:t>«Право касается свободы, самого достойного и священного в человеке, и он сам, поскольку оно для него обязательно, должен знать его».</a:t>
            </a:r>
          </a:p>
          <a:p>
            <a:pPr marL="137160" indent="0" algn="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Гегель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192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+mn-lt"/>
              </a:rPr>
              <a:t>Никитина Оксана </a:t>
            </a:r>
            <a:br>
              <a:rPr lang="ru-RU" sz="6000" dirty="0" smtClean="0">
                <a:solidFill>
                  <a:srgbClr val="002060"/>
                </a:solidFill>
                <a:latin typeface="+mn-lt"/>
              </a:rPr>
            </a:br>
            <a:r>
              <a:rPr lang="ru-RU" sz="6000" dirty="0" smtClean="0">
                <a:solidFill>
                  <a:srgbClr val="002060"/>
                </a:solidFill>
                <a:latin typeface="+mn-lt"/>
              </a:rPr>
              <a:t>Петровна</a:t>
            </a:r>
            <a:endParaRPr lang="ru-RU" sz="6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2376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Начальник филиала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по </a:t>
            </a:r>
            <a:r>
              <a:rPr lang="ru-RU" sz="4400" dirty="0" err="1" smtClean="0">
                <a:solidFill>
                  <a:srgbClr val="002060"/>
                </a:solidFill>
              </a:rPr>
              <a:t>Анадырскому</a:t>
            </a:r>
            <a:r>
              <a:rPr lang="ru-RU" sz="4400" dirty="0" smtClean="0">
                <a:solidFill>
                  <a:srgbClr val="002060"/>
                </a:solidFill>
              </a:rPr>
              <a:t> району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уголовно-исполнительной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инспекции  УФСИН России,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майор внутренней службы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147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Лёня-Сан\Desktop\фото на диспут2\Posledniy zvonok na zone06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68960"/>
            <a:ext cx="438317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Лёня-Сан\Desktop\фото на диспут2\grabej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0648"/>
            <a:ext cx="4876428" cy="325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Лёня-Сан\Desktop\фото на диспут2\b54089ab35e57d4ea3c4b0b4be0c453b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7430" y="3645024"/>
            <a:ext cx="373359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Лёня-Сан\Desktop\фото на диспут2\201002230002340.prestupnos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525131" cy="266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944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Экспресс-тест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1. Ученик разбил стекло в холле школы.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Административная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2. Гражданин сознательно купил ворованную вещь.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Уголовная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3. Гражданин без лицензии поймал на удочку 15 кг. корюшки. 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80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Административная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4. Браконьер выловил трёх осетров.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Уголовная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5. Гражданин из мести поджёг дом соседа.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Административная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6. Школьник случайно попал из рогатки </a:t>
            </a:r>
            <a:r>
              <a:rPr lang="ru-RU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ву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глаз прохожему.</a:t>
            </a: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3174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6048712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Административная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7. Машинист тепловоза явился на работу в нетрезвом состоянии.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Административная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8. Водитель автомобиля не справился с управлением и повредил стоявшую машину.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Административная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849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9. Учащиеся школы угнали автомобиль и разбили его.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Уголовная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10. Пассажир автобуса не оплатил проезд.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Административная 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380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+mn-lt"/>
              </a:rPr>
              <a:t>Панков Олег</a:t>
            </a:r>
            <a:br>
              <a:rPr lang="ru-RU" sz="6000" dirty="0" smtClean="0">
                <a:solidFill>
                  <a:srgbClr val="002060"/>
                </a:solidFill>
                <a:latin typeface="+mn-lt"/>
              </a:rPr>
            </a:br>
            <a:r>
              <a:rPr lang="ru-RU" sz="6000" dirty="0" smtClean="0">
                <a:solidFill>
                  <a:srgbClr val="002060"/>
                </a:solidFill>
                <a:latin typeface="+mn-lt"/>
              </a:rPr>
              <a:t>Владимирович</a:t>
            </a:r>
            <a:endParaRPr lang="ru-RU" sz="6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0948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Старший дознаватель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отдела полиции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«</a:t>
            </a:r>
            <a:r>
              <a:rPr lang="ru-RU" sz="4400" dirty="0" err="1" smtClean="0">
                <a:solidFill>
                  <a:srgbClr val="002060"/>
                </a:solidFill>
              </a:rPr>
              <a:t>Анадырский</a:t>
            </a:r>
            <a:r>
              <a:rPr lang="ru-RU" sz="4400" dirty="0" smtClean="0">
                <a:solidFill>
                  <a:srgbClr val="002060"/>
                </a:solidFill>
              </a:rPr>
              <a:t>»,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старший лейтенант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19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Лёня-Сан\Desktop\фото на диспут2\f45a5d4ceeff280cd7426fe715965359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6551" y="3789040"/>
            <a:ext cx="4000501" cy="292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Лёня-Сан\Desktop\фото на диспут2\podrostk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47418"/>
            <a:ext cx="2625803" cy="332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Лёня-Сан\Desktop\фото на диспут2\20111103-d40d47b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Лёня-Сан\Desktop\фото на диспут2\49474589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88640"/>
            <a:ext cx="3175000" cy="318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975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endParaRPr lang="ru-RU" sz="6600" dirty="0" smtClean="0"/>
          </a:p>
          <a:p>
            <a:pPr marL="137160" indent="0" algn="ctr">
              <a:buNone/>
            </a:pPr>
            <a:endParaRPr lang="ru-RU" sz="6600" dirty="0"/>
          </a:p>
          <a:p>
            <a:pPr marL="137160" indent="0" algn="ctr">
              <a:buNone/>
            </a:pPr>
            <a:r>
              <a:rPr lang="ru-RU" sz="6600" dirty="0" smtClean="0"/>
              <a:t>БЛИЦ-ИГРА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121737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Лёня-Сан\Desktop\на игру\tqkkbtcuwxn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475252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Лёня-Сан\Desktop\на игру\62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0842" y="4077072"/>
            <a:ext cx="3387622" cy="252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381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Цели: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- правовое просвещение и закрепление знаний     полученных на уроках;</a:t>
            </a:r>
          </a:p>
          <a:p>
            <a:pPr marL="13716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- расширение и углубление представлений учащихся о юридической  ответственности за совершение правонарушений и предотвращении их возникновения;</a:t>
            </a:r>
          </a:p>
          <a:p>
            <a:pPr marL="13716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- воспитание чувства ответственности перед обществом, воспитание законопослушных граждан, профилактика правонарушений;</a:t>
            </a:r>
          </a:p>
          <a:p>
            <a:pPr marL="13716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- развитие умения работать в группе, слушать мнение других людей, вести диалог;</a:t>
            </a:r>
          </a:p>
          <a:p>
            <a:pPr marL="13716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- организация диалога учащихся с представителями органов правопорядка.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774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Лёня-Сан\Desktop\на игру\Alkash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7007" y="188913"/>
            <a:ext cx="4735113" cy="407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Лёня-Сан\Desktop\на игру\ffc7f86ed39204b99fa06a2613e54ce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29000"/>
            <a:ext cx="4467225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840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Лёня-Сан\Desktop\на игру\134-podrosto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609720"/>
            <a:ext cx="4176464" cy="557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Лёня-Сан\Desktop\на игру\KGRacket-218_1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44824"/>
            <a:ext cx="3941001" cy="310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0464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Лёня-Сан\Desktop\на игру\V - Beznadzornik0695!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260648"/>
            <a:ext cx="5256584" cy="423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Лёня-Сан\Desktop\на игру\i122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3996" y="3861048"/>
            <a:ext cx="346700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581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Лёня-Сан\Desktop\на игру\002251_61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88" y="548680"/>
            <a:ext cx="7811036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770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Лёня-Сан\Desktop\на игру\e031f7a38c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2006"/>
            <a:ext cx="3547358" cy="236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Лёня-Сан\Desktop\на игру\драка 003 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87022"/>
            <a:ext cx="3456384" cy="530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Лёня-Сан\Desktop\на игру\561610_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41844"/>
            <a:ext cx="4536504" cy="362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227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Лёня-Сан\Desktop\на игру\deticrime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6983997" cy="542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2575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Лёня-Сан\Desktop\на игру\au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418046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Лёня-Сан\Desktop\на игру\p_23954_1_gallery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24944"/>
            <a:ext cx="4728567" cy="378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383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Лёня-Сан\Desktop\на игру\0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4664"/>
            <a:ext cx="6214095" cy="621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144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7" name="Picture 3" descr="C:\Users\Лёня-Сан\Desktop\на игру\1097538_280x28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4323184" cy="432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Лёня-Сан\Desktop\на игру\1242151319_9669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400600" cy="412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00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Лёня-Сан\Desktop\на игру\podr_prest_v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608845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4128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643998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Наши гости: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Малов Дмитрий Владимирович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судья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Анадырского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районного суда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Товаренко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Наталья Анатольевна,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инспектор по делам несовершеннолетних отдела полиции «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Анадырский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Никитина Оксана Петровна,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начальник филиала по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Анадырскому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району уголовно-исполнительной инспекции  УФСИН России, майор внутренней службы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Панков Олег Владимирович,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старший дознаватель отдела полиции «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Анадырский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», старший лейтенант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Лёня-Сан\Desktop\на игру\kidsmugDM2208_468x4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260648"/>
            <a:ext cx="5904656" cy="504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Лёня-Сан\Desktop\на игру\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4978" y="3933056"/>
            <a:ext cx="3936608" cy="264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97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17869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904696"/>
          </a:xfrm>
        </p:spPr>
        <p:txBody>
          <a:bodyPr>
            <a:normAutofit fontScale="92500"/>
          </a:bodyPr>
          <a:lstStyle/>
          <a:p>
            <a:pPr marL="137160" indent="0" algn="ctr">
              <a:buNone/>
            </a:pPr>
            <a:r>
              <a:rPr lang="ru-RU" sz="6600" dirty="0" smtClean="0">
                <a:solidFill>
                  <a:srgbClr val="002060"/>
                </a:solidFill>
              </a:rPr>
              <a:t>Кудина Ольга Ивановна</a:t>
            </a:r>
          </a:p>
          <a:p>
            <a:pPr marL="137160" indent="0" algn="ctr">
              <a:buNone/>
            </a:pP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</a:rPr>
              <a:t>Социальный педагог МБОУ «Центр образования пос. Угольные Копи»</a:t>
            </a:r>
          </a:p>
          <a:p>
            <a:pPr marL="137160" indent="0" algn="ctr">
              <a:buNone/>
            </a:pPr>
            <a:endParaRPr lang="ru-RU" dirty="0"/>
          </a:p>
          <a:p>
            <a:pPr marL="137160" indent="0" algn="ctr">
              <a:buNone/>
            </a:pP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</a:rPr>
              <a:t>Устав школы – основной правовой документ учащегося</a:t>
            </a:r>
            <a:endParaRPr lang="ru-RU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289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5\Desktop\картины\p63_x_4785cdf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3286125" cy="3286125"/>
          </a:xfrm>
          <a:prstGeom prst="rect">
            <a:avLst/>
          </a:prstGeom>
          <a:noFill/>
        </p:spPr>
      </p:pic>
      <p:pic>
        <p:nvPicPr>
          <p:cNvPr id="1028" name="Picture 4" descr="C:\Users\U5\Desktop\картины\p63_x_9f3eeaf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429000"/>
            <a:ext cx="4214838" cy="3161129"/>
          </a:xfrm>
          <a:prstGeom prst="rect">
            <a:avLst/>
          </a:prstGeom>
          <a:noFill/>
        </p:spPr>
      </p:pic>
      <p:pic>
        <p:nvPicPr>
          <p:cNvPr id="1029" name="Picture 5" descr="C:\Users\U5\Desktop\картины\dzborsk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428604"/>
            <a:ext cx="3810000" cy="2705100"/>
          </a:xfrm>
          <a:prstGeom prst="rect">
            <a:avLst/>
          </a:prstGeom>
          <a:noFill/>
        </p:spPr>
      </p:pic>
      <p:pic>
        <p:nvPicPr>
          <p:cNvPr id="1027" name="Picture 3" descr="C:\Users\U5\Desktop\картины\p63_x_348b9a4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674" y="2571744"/>
            <a:ext cx="2500326" cy="3958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4055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/>
          <a:lstStyle/>
          <a:p>
            <a:pPr marL="137160" indent="0" algn="ctr">
              <a:buNone/>
            </a:pPr>
            <a:r>
              <a:rPr lang="ru-RU" sz="6000" dirty="0" smtClean="0">
                <a:solidFill>
                  <a:srgbClr val="002060"/>
                </a:solidFill>
              </a:rPr>
              <a:t>Бородина Олеся Петровна</a:t>
            </a:r>
          </a:p>
          <a:p>
            <a:pPr marL="137160" indent="0" algn="ctr">
              <a:buNone/>
            </a:pPr>
            <a:endParaRPr lang="ru-RU" sz="6000" dirty="0"/>
          </a:p>
          <a:p>
            <a:pPr marL="137160" indent="0" algn="ctr">
              <a:buNone/>
            </a:pP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Психолог </a:t>
            </a:r>
            <a:r>
              <a:rPr lang="ru-RU" sz="4400" dirty="0">
                <a:solidFill>
                  <a:schemeClr val="accent5">
                    <a:lumMod val="50000"/>
                  </a:schemeClr>
                </a:solidFill>
              </a:rPr>
              <a:t>МБОУ «Центр образования пос. Угольные Копи»</a:t>
            </a:r>
          </a:p>
        </p:txBody>
      </p:sp>
    </p:spTree>
    <p:extLst>
      <p:ext uri="{BB962C8B-B14F-4D97-AF65-F5344CB8AC3E}">
        <p14:creationId xmlns:p14="http://schemas.microsoft.com/office/powerpoint/2010/main" xmlns="" val="407620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U5\Desktop\картины\ruka-pomosh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305" y="357167"/>
            <a:ext cx="3272440" cy="2850558"/>
          </a:xfrm>
          <a:prstGeom prst="rect">
            <a:avLst/>
          </a:prstGeom>
          <a:noFill/>
        </p:spPr>
      </p:pic>
      <p:pic>
        <p:nvPicPr>
          <p:cNvPr id="2053" name="Picture 5" descr="C:\Users\U5\Desktop\картины\p63_istockphoto_4609360-happy-peo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642918"/>
            <a:ext cx="3449660" cy="3496277"/>
          </a:xfrm>
          <a:prstGeom prst="rect">
            <a:avLst/>
          </a:prstGeom>
          <a:noFill/>
        </p:spPr>
      </p:pic>
      <p:pic>
        <p:nvPicPr>
          <p:cNvPr id="2055" name="Picture 7" descr="C:\Users\U5\Desktop\картины\p63_x_fe8319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3187873"/>
            <a:ext cx="3214710" cy="3241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Лёня-Сан\Desktop\фото на диспут2\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0304"/>
            <a:ext cx="8468056" cy="625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Ценностные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ориентации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молодежи: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095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- Независимость (способность действовать самостоятельно)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- Непримиримость к недостаткам в себе и других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- Образованность и высокая культура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- Ответственность и умение держать слово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- Самоконтроль, сдержанность, самодисциплина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- Смелость в отстаивании своего мнения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- Умение не отступать перед трудностями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- Терпимость к взглядам и мнениям других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- Честность, правдивость, искренность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- Чуткость, заботливость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- Эффективность в делах, трудолюбие, продуктивность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- Умение принимать обдуманные решения</a:t>
            </a:r>
          </a:p>
          <a:p>
            <a:pPr marL="13716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44839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Лёня-Сан\Desktop\фото на диспут2\p129_happykids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0648"/>
            <a:ext cx="453650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Лёня-Сан\Desktop\фото на диспут2\k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00158"/>
            <a:ext cx="4026024" cy="303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C:\Users\Лёня-Сан\Desktop\фото на диспут2\molodezh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74372"/>
            <a:ext cx="3528392" cy="3047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882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Что </a:t>
            </a:r>
            <a:r>
              <a:rPr lang="ru-RU" sz="6600" b="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выб</a:t>
            </a:r>
            <a:r>
              <a:rPr lang="ru-RU" sz="6600" b="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и</a:t>
            </a:r>
            <a:r>
              <a:rPr lang="ru-RU" sz="6600" b="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раешь </a:t>
            </a:r>
            <a:r>
              <a:rPr lang="ru-RU" sz="6600" b="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ты?</a:t>
            </a:r>
            <a:endParaRPr lang="ru-RU" sz="6600" b="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22530" name="Picture 2" descr="C:\Users\Лёня-Сан\Desktop\фото на диспут2\подросток_стена_размышле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89124"/>
            <a:ext cx="8280920" cy="4980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336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19256" cy="5904696"/>
          </a:xfrm>
        </p:spPr>
        <p:txBody>
          <a:bodyPr>
            <a:normAutofit lnSpcReduction="10000"/>
          </a:bodyPr>
          <a:lstStyle/>
          <a:p>
            <a:pPr marL="137160" indent="0" algn="ctr">
              <a:buNone/>
            </a:pPr>
            <a:r>
              <a:rPr lang="ru-RU" sz="7200" dirty="0" smtClean="0">
                <a:solidFill>
                  <a:srgbClr val="002060"/>
                </a:solidFill>
              </a:rPr>
              <a:t>СПАСИБО ЗА ВНИМАНИЕ!!!</a:t>
            </a:r>
          </a:p>
          <a:p>
            <a:pPr marL="137160" indent="0" algn="ctr">
              <a:buNone/>
            </a:pPr>
            <a:endParaRPr lang="ru-RU" sz="7200" dirty="0" smtClean="0">
              <a:solidFill>
                <a:srgbClr val="002060"/>
              </a:solidFill>
            </a:endParaRPr>
          </a:p>
          <a:p>
            <a:pPr marL="137160" indent="0" algn="ctr">
              <a:buNone/>
            </a:pPr>
            <a:r>
              <a:rPr lang="ru-RU" sz="7200" dirty="0">
                <a:solidFill>
                  <a:srgbClr val="002060"/>
                </a:solidFill>
              </a:rPr>
              <a:t> </a:t>
            </a:r>
            <a:r>
              <a:rPr lang="ru-RU" sz="7200" dirty="0" smtClean="0">
                <a:solidFill>
                  <a:srgbClr val="002060"/>
                </a:solidFill>
              </a:rPr>
              <a:t>ВСЕГО НАИЛУЧШЕГО!!!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589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ёня-Сан\Desktop\фото на диспут2\7cddbef40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39"/>
            <a:ext cx="2952327" cy="365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ёня-Сан\Desktop\фото на диспут2\07F73A73-FF5A-4D1D-90AB-0566DC100C4C_mw800_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5940" y="183241"/>
            <a:ext cx="5566540" cy="418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ёня-Сан\Desktop\фото на диспут2\p09_narkom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98472"/>
            <a:ext cx="4752528" cy="294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577" y="3715289"/>
            <a:ext cx="4247183" cy="3008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9445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38138"/>
          </a:xfrm>
        </p:spPr>
        <p:txBody>
          <a:bodyPr/>
          <a:lstStyle/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Users\Лёня-Сан\Desktop\фото на диспут2\2a2e8f40638460d0025dfb6e1b51e4d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0254"/>
            <a:ext cx="8208912" cy="608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360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64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5400" dirty="0" smtClean="0"/>
              <a:t> </a:t>
            </a:r>
          </a:p>
          <a:p>
            <a:pPr marL="137160" indent="0" algn="ctr">
              <a:buNone/>
            </a:pPr>
            <a:r>
              <a:rPr lang="ru-RU" sz="5400" dirty="0" smtClean="0">
                <a:solidFill>
                  <a:srgbClr val="C00000"/>
                </a:solidFill>
              </a:rPr>
              <a:t>Правонарушение - поведение </a:t>
            </a:r>
            <a:r>
              <a:rPr lang="ru-RU" sz="5400" dirty="0">
                <a:solidFill>
                  <a:srgbClr val="C00000"/>
                </a:solidFill>
              </a:rPr>
              <a:t>человека, нарушающего нормы права</a:t>
            </a:r>
          </a:p>
        </p:txBody>
      </p:sp>
    </p:spTree>
    <p:extLst>
      <p:ext uri="{BB962C8B-B14F-4D97-AF65-F5344CB8AC3E}">
        <p14:creationId xmlns:p14="http://schemas.microsoft.com/office/powerpoint/2010/main" xmlns="" val="233777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C00000"/>
                </a:solidFill>
              </a:rPr>
              <a:t>Проступки – правонарушения меньшей степени опасности</a:t>
            </a:r>
            <a:r>
              <a:rPr lang="ru-RU" sz="44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Они </a:t>
            </a:r>
            <a:r>
              <a:rPr lang="ru-RU" sz="4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могут быть</a:t>
            </a: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дисциплинарными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административными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имущественными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финансовыми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семейными</a:t>
            </a:r>
            <a:endParaRPr lang="ru-RU" sz="4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456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Преступление </a:t>
            </a:r>
            <a:r>
              <a:rPr lang="ru-RU" sz="4000" dirty="0" smtClean="0">
                <a:solidFill>
                  <a:srgbClr val="C00000"/>
                </a:solidFill>
              </a:rPr>
              <a:t>– общественно опасные </a:t>
            </a:r>
            <a:r>
              <a:rPr lang="ru-RU" sz="4000" dirty="0">
                <a:solidFill>
                  <a:srgbClr val="C00000"/>
                </a:solidFill>
              </a:rPr>
              <a:t>виды правонарушений</a:t>
            </a:r>
            <a:r>
              <a:rPr lang="ru-RU" sz="40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За них следуют более суровое наказание.</a:t>
            </a:r>
          </a:p>
          <a:p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Преступления нарушают нормы уголовного права.</a:t>
            </a:r>
          </a:p>
          <a:p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Все виды преступлений перечислены в уголовном кодексе РФ.</a:t>
            </a:r>
          </a:p>
          <a:p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538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883</TotalTime>
  <Words>464</Words>
  <Application>Microsoft Office PowerPoint</Application>
  <PresentationFormat>Экран (4:3)</PresentationFormat>
  <Paragraphs>130</Paragraphs>
  <Slides>49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Апекс</vt:lpstr>
      <vt:lpstr>Диспут: правовая ответственность школьников</vt:lpstr>
      <vt:lpstr>Слайд 2</vt:lpstr>
      <vt:lpstr>Цели:</vt:lpstr>
      <vt:lpstr>Слайд 4</vt:lpstr>
      <vt:lpstr>Слайд 5</vt:lpstr>
      <vt:lpstr>Слайд 6</vt:lpstr>
      <vt:lpstr>Слайд 7</vt:lpstr>
      <vt:lpstr>Проступки – правонарушения меньшей степени опасности.</vt:lpstr>
      <vt:lpstr>Преступление – общественно опасные виды правонарушений.</vt:lpstr>
      <vt:lpstr>Слайд 10</vt:lpstr>
      <vt:lpstr>Слайд 11</vt:lpstr>
      <vt:lpstr>Причины совершения правонарушения</vt:lpstr>
      <vt:lpstr>Слайд 13</vt:lpstr>
      <vt:lpstr>Слайд 14</vt:lpstr>
      <vt:lpstr>Какие виды правовой ответственности вы знаете?</vt:lpstr>
      <vt:lpstr>Малов Дмитрий  Владимирович</vt:lpstr>
      <vt:lpstr>Слайд 17</vt:lpstr>
      <vt:lpstr>Товаренко Наталья  Анатольевна</vt:lpstr>
      <vt:lpstr>Слайд 19</vt:lpstr>
      <vt:lpstr>Никитина Оксана  Петровна</vt:lpstr>
      <vt:lpstr>Слайд 21</vt:lpstr>
      <vt:lpstr>Слайд 22</vt:lpstr>
      <vt:lpstr>Слайд 23</vt:lpstr>
      <vt:lpstr>Слайд 24</vt:lpstr>
      <vt:lpstr>Слайд 25</vt:lpstr>
      <vt:lpstr>Панков Олег Владимирович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 Ценностные  ориентации  молодежи:</vt:lpstr>
      <vt:lpstr>Слайд 46</vt:lpstr>
      <vt:lpstr>Слайд 47</vt:lpstr>
      <vt:lpstr>Что выбираешь ты?</vt:lpstr>
      <vt:lpstr>Слайд 49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Диспут: правонарушения среди несовершеннолетних</dc:title>
  <dc:creator>Лёня-Сан</dc:creator>
  <cp:lastModifiedBy>U5</cp:lastModifiedBy>
  <cp:revision>64</cp:revision>
  <dcterms:created xsi:type="dcterms:W3CDTF">2012-03-10T11:02:10Z</dcterms:created>
  <dcterms:modified xsi:type="dcterms:W3CDTF">2012-03-15T22:19:18Z</dcterms:modified>
</cp:coreProperties>
</file>