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4" r:id="rId3"/>
    <p:sldId id="265" r:id="rId4"/>
    <p:sldId id="257" r:id="rId5"/>
    <p:sldId id="263" r:id="rId6"/>
    <p:sldId id="258" r:id="rId7"/>
    <p:sldId id="259" r:id="rId8"/>
    <p:sldId id="261" r:id="rId9"/>
    <p:sldId id="260"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700" y="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矩形 6"/>
          <p:cNvSpPr/>
          <p:nvPr/>
        </p:nvSpPr>
        <p:spPr>
          <a:xfrm>
            <a:off x="7454901" y="6488114"/>
            <a:ext cx="3552704" cy="369332"/>
          </a:xfrm>
          <a:prstGeom prst="rect">
            <a:avLst/>
          </a:prstGeom>
        </p:spPr>
        <p:txBody>
          <a:bodyPr wrap="none">
            <a:spAutoFit/>
          </a:bodyPr>
          <a:lstStyle/>
          <a:p>
            <a:pPr fontAlgn="auto">
              <a:spcBef>
                <a:spcPts val="0"/>
              </a:spcBef>
              <a:spcAft>
                <a:spcPts val="0"/>
              </a:spcAft>
              <a:defRPr/>
            </a:pPr>
            <a:r>
              <a:rPr lang="en-US" sz="1800" dirty="0">
                <a:latin typeface="+mn-lt"/>
                <a:ea typeface="+mn-ea"/>
              </a:rPr>
              <a:t>Copyright © </a:t>
            </a:r>
            <a:r>
              <a:rPr lang="en-US" sz="1800" dirty="0" err="1">
                <a:latin typeface="+mn-lt"/>
                <a:ea typeface="+mn-ea"/>
              </a:rPr>
              <a:t>Wondershare</a:t>
            </a:r>
            <a:r>
              <a:rPr lang="en-US" sz="1800" dirty="0">
                <a:latin typeface="+mn-lt"/>
                <a:ea typeface="+mn-ea"/>
              </a:rPr>
              <a:t> Software</a:t>
            </a:r>
            <a:endParaRPr lang="zh-CN" altLang="en-US" sz="1800" dirty="0">
              <a:latin typeface="+mn-lt"/>
              <a:ea typeface="+mn-ea"/>
            </a:endParaRPr>
          </a:p>
        </p:txBody>
      </p:sp>
      <p:sp>
        <p:nvSpPr>
          <p:cNvPr id="2" name="标题 1"/>
          <p:cNvSpPr>
            <a:spLocks noGrp="1"/>
          </p:cNvSpPr>
          <p:nvPr>
            <p:ph type="ctrTitle"/>
          </p:nvPr>
        </p:nvSpPr>
        <p:spPr>
          <a:xfrm>
            <a:off x="476211" y="2130426"/>
            <a:ext cx="10363200" cy="1227137"/>
          </a:xfrm>
          <a:noFill/>
        </p:spPr>
        <p:txBody>
          <a:bodyPr/>
          <a:lstStyle>
            <a:lvl1pPr algn="l">
              <a:defRPr sz="5000" b="1" cap="none" spc="0" baseline="0">
                <a:ln w="9000" cmpd="sng">
                  <a:noFill/>
                  <a:prstDash val="solid"/>
                </a:ln>
                <a:gradFill>
                  <a:gsLst>
                    <a:gs pos="0">
                      <a:srgbClr val="C00000"/>
                    </a:gs>
                    <a:gs pos="43000">
                      <a:srgbClr val="A20000"/>
                    </a:gs>
                    <a:gs pos="100000">
                      <a:srgbClr val="860000"/>
                    </a:gs>
                  </a:gsLst>
                  <a:lin ang="5400000"/>
                </a:gradFill>
                <a:effectLst>
                  <a:reflection blurRad="12700" stA="28000" endPos="45000" dist="1000" dir="5400000" sy="-100000" algn="bl" rotWithShape="0"/>
                </a:effectLst>
              </a:defRPr>
            </a:lvl1pPr>
          </a:lstStyle>
          <a:p>
            <a:r>
              <a:rPr lang="ru-RU" smtClean="0"/>
              <a:t>Образец заголовка</a:t>
            </a:r>
            <a:endParaRPr lang="zh-CN" altLang="en-US" dirty="0"/>
          </a:p>
        </p:txBody>
      </p:sp>
      <p:sp>
        <p:nvSpPr>
          <p:cNvPr id="3" name="副标题 2"/>
          <p:cNvSpPr>
            <a:spLocks noGrp="1"/>
          </p:cNvSpPr>
          <p:nvPr>
            <p:ph type="subTitle" idx="1"/>
          </p:nvPr>
        </p:nvSpPr>
        <p:spPr>
          <a:xfrm>
            <a:off x="514275" y="3357562"/>
            <a:ext cx="8534400" cy="642942"/>
          </a:xfrm>
        </p:spPr>
        <p:txBody>
          <a:bodyPr rtlCol="0" anchor="ctr">
            <a:normAutofit/>
          </a:bodyPr>
          <a:lstStyle>
            <a:lvl1pPr marL="0" indent="0" algn="l" defTabSz="914400" rtl="0" eaLnBrk="1" latinLnBrk="0" hangingPunct="1">
              <a:spcBef>
                <a:spcPct val="0"/>
              </a:spcBef>
              <a:buNone/>
              <a:defRPr lang="zh-CN" altLang="en-US" sz="2400" b="0" kern="1200" cap="none" spc="0" dirty="0">
                <a:ln>
                  <a:noFill/>
                </a:ln>
                <a:solidFill>
                  <a:srgbClr val="3B3721"/>
                </a:solidFill>
                <a:effectLst/>
                <a:latin typeface="+mj-lt"/>
                <a:ea typeface="+mj-ea"/>
                <a:cs typeface="+mj-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extLst>
      <p:ext uri="{BB962C8B-B14F-4D97-AF65-F5344CB8AC3E}">
        <p14:creationId xmlns:p14="http://schemas.microsoft.com/office/powerpoint/2010/main" val="353101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ru-RU" smtClean="0"/>
              <a:t>Образец заголовка</a:t>
            </a:r>
            <a:endParaRPr lang="zh-CN" altLang="en-US" dirty="0"/>
          </a:p>
        </p:txBody>
      </p:sp>
      <p:sp>
        <p:nvSpPr>
          <p:cNvPr id="3" name="内容占位符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29749838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600" y="274639"/>
            <a:ext cx="10972800" cy="796925"/>
          </a:xfrm>
          <a:prstGeom prst="rect">
            <a:avLst/>
          </a:prstGeom>
          <a:noFill/>
        </p:spPr>
        <p:txBody>
          <a:bodyPr vert="horz" lIns="91440" tIns="45720" rIns="91440" bIns="45720" rtlCol="0" anchor="ctr">
            <a:normAutofit/>
          </a:bodyPr>
          <a:lstStyle/>
          <a:p>
            <a:r>
              <a:rPr lang="ru-RU" smtClean="0"/>
              <a:t>Образец заголовка</a:t>
            </a:r>
            <a:endParaRPr lang="zh-CN" altLang="en-US" dirty="0"/>
          </a:p>
        </p:txBody>
      </p:sp>
      <p:sp>
        <p:nvSpPr>
          <p:cNvPr id="1027" name="文本占位符 2"/>
          <p:cNvSpPr>
            <a:spLocks noGrp="1"/>
          </p:cNvSpPr>
          <p:nvPr>
            <p:ph type="body" idx="1"/>
          </p:nvPr>
        </p:nvSpPr>
        <p:spPr bwMode="auto">
          <a:xfrm>
            <a:off x="609600" y="128587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zh-CN" smtClean="0"/>
              <a:t>Образец текста</a:t>
            </a:r>
          </a:p>
          <a:p>
            <a:pPr lvl="1"/>
            <a:r>
              <a:rPr lang="ru-RU" altLang="zh-CN" smtClean="0"/>
              <a:t>Второй уровень</a:t>
            </a:r>
          </a:p>
          <a:p>
            <a:pPr lvl="2"/>
            <a:r>
              <a:rPr lang="ru-RU" altLang="zh-CN" smtClean="0"/>
              <a:t>Третий уровень</a:t>
            </a:r>
          </a:p>
          <a:p>
            <a:pPr lvl="3"/>
            <a:r>
              <a:rPr lang="ru-RU" altLang="zh-CN" smtClean="0"/>
              <a:t>Четвертый уровень</a:t>
            </a:r>
          </a:p>
          <a:p>
            <a:pPr lvl="4"/>
            <a:r>
              <a:rPr lang="ru-RU" altLang="zh-CN" smtClean="0"/>
              <a:t>Пятый уровень</a:t>
            </a:r>
            <a:endParaRPr lang="en-US" altLang="zh-CN" smtClean="0"/>
          </a:p>
        </p:txBody>
      </p:sp>
      <p:sp>
        <p:nvSpPr>
          <p:cNvPr id="7" name="矩形 6"/>
          <p:cNvSpPr/>
          <p:nvPr/>
        </p:nvSpPr>
        <p:spPr>
          <a:xfrm>
            <a:off x="7454901" y="6488114"/>
            <a:ext cx="3552704" cy="369332"/>
          </a:xfrm>
          <a:prstGeom prst="rect">
            <a:avLst/>
          </a:prstGeom>
        </p:spPr>
        <p:txBody>
          <a:bodyPr wrap="none">
            <a:spAutoFit/>
          </a:bodyPr>
          <a:lstStyle/>
          <a:p>
            <a:pPr fontAlgn="auto">
              <a:spcBef>
                <a:spcPts val="0"/>
              </a:spcBef>
              <a:spcAft>
                <a:spcPts val="0"/>
              </a:spcAft>
              <a:defRPr/>
            </a:pPr>
            <a:r>
              <a:rPr lang="en-US" sz="1800" dirty="0">
                <a:latin typeface="+mn-lt"/>
                <a:ea typeface="+mn-ea"/>
              </a:rPr>
              <a:t>Copyright © </a:t>
            </a:r>
            <a:r>
              <a:rPr lang="en-US" sz="1800" dirty="0" err="1">
                <a:latin typeface="+mn-lt"/>
                <a:ea typeface="+mn-ea"/>
              </a:rPr>
              <a:t>Wondershare</a:t>
            </a:r>
            <a:r>
              <a:rPr lang="en-US" sz="1800" dirty="0">
                <a:latin typeface="+mn-lt"/>
                <a:ea typeface="+mn-ea"/>
              </a:rPr>
              <a:t> Software</a:t>
            </a:r>
            <a:endParaRPr lang="zh-CN" altLang="en-US" sz="1800" dirty="0">
              <a:latin typeface="+mn-lt"/>
              <a:ea typeface="+mn-ea"/>
            </a:endParaRPr>
          </a:p>
        </p:txBody>
      </p:sp>
    </p:spTree>
    <p:extLst>
      <p:ext uri="{BB962C8B-B14F-4D97-AF65-F5344CB8AC3E}">
        <p14:creationId xmlns:p14="http://schemas.microsoft.com/office/powerpoint/2010/main" val="3529624366"/>
      </p:ext>
    </p:extLst>
  </p:cSld>
  <p:clrMap bg1="lt1" tx1="dk1" bg2="lt2" tx2="dk2" accent1="accent1" accent2="accent2" accent3="accent3" accent4="accent4" accent5="accent5" accent6="accent6" hlink="hlink" folHlink="folHlink"/>
  <p:sldLayoutIdLst>
    <p:sldLayoutId id="2147483673" r:id="rId1"/>
    <p:sldLayoutId id="2147483674" r:id="rId2"/>
  </p:sldLayoutIdLst>
  <p:txStyles>
    <p:titleStyle>
      <a:lvl1pPr algn="l" rtl="0" eaLnBrk="1" fontAlgn="base" hangingPunct="1">
        <a:spcBef>
          <a:spcPct val="0"/>
        </a:spcBef>
        <a:spcAft>
          <a:spcPct val="0"/>
        </a:spcAft>
        <a:defRPr lang="zh-CN" altLang="en-US" sz="3200" b="1" kern="1200" dirty="0">
          <a:ln w="9000" cmpd="sng">
            <a:noFill/>
            <a:prstDash val="solid"/>
          </a:ln>
          <a:gradFill>
            <a:gsLst>
              <a:gs pos="0">
                <a:srgbClr val="C00000"/>
              </a:gs>
              <a:gs pos="43000">
                <a:srgbClr val="A20000"/>
              </a:gs>
              <a:gs pos="100000">
                <a:srgbClr val="860000"/>
              </a:gs>
            </a:gsLst>
            <a:lin ang="5400000"/>
          </a:gradFill>
          <a:effectLst>
            <a:reflection blurRad="12700" stA="28000" endPos="45000" dist="1000" dir="5400000" sy="-100000" algn="bl" rotWithShape="0"/>
          </a:effectLst>
          <a:latin typeface="+mj-lt"/>
          <a:ea typeface="+mj-ea"/>
          <a:cs typeface="+mj-cs"/>
        </a:defRPr>
      </a:lvl1pPr>
      <a:lvl2pPr algn="l" rtl="0" eaLnBrk="1" fontAlgn="base" hangingPunct="1">
        <a:spcBef>
          <a:spcPct val="0"/>
        </a:spcBef>
        <a:spcAft>
          <a:spcPct val="0"/>
        </a:spcAft>
        <a:defRPr sz="3200" b="1">
          <a:solidFill>
            <a:schemeClr val="tx1"/>
          </a:solidFill>
          <a:latin typeface="Calibri" pitchFamily="34" charset="0"/>
          <a:ea typeface="宋体" charset="-122"/>
        </a:defRPr>
      </a:lvl2pPr>
      <a:lvl3pPr algn="l" rtl="0" eaLnBrk="1" fontAlgn="base" hangingPunct="1">
        <a:spcBef>
          <a:spcPct val="0"/>
        </a:spcBef>
        <a:spcAft>
          <a:spcPct val="0"/>
        </a:spcAft>
        <a:defRPr sz="3200" b="1">
          <a:solidFill>
            <a:schemeClr val="tx1"/>
          </a:solidFill>
          <a:latin typeface="Calibri" pitchFamily="34" charset="0"/>
          <a:ea typeface="宋体" charset="-122"/>
        </a:defRPr>
      </a:lvl3pPr>
      <a:lvl4pPr algn="l" rtl="0" eaLnBrk="1" fontAlgn="base" hangingPunct="1">
        <a:spcBef>
          <a:spcPct val="0"/>
        </a:spcBef>
        <a:spcAft>
          <a:spcPct val="0"/>
        </a:spcAft>
        <a:defRPr sz="3200" b="1">
          <a:solidFill>
            <a:schemeClr val="tx1"/>
          </a:solidFill>
          <a:latin typeface="Calibri" pitchFamily="34" charset="0"/>
          <a:ea typeface="宋体" charset="-122"/>
        </a:defRPr>
      </a:lvl4pPr>
      <a:lvl5pPr algn="l" rtl="0" eaLnBrk="1" fontAlgn="base" hangingPunct="1">
        <a:spcBef>
          <a:spcPct val="0"/>
        </a:spcBef>
        <a:spcAft>
          <a:spcPct val="0"/>
        </a:spcAft>
        <a:defRPr sz="3200" b="1">
          <a:solidFill>
            <a:schemeClr val="tx1"/>
          </a:solidFill>
          <a:latin typeface="Calibri" pitchFamily="34" charset="0"/>
          <a:ea typeface="宋体" charset="-122"/>
        </a:defRPr>
      </a:lvl5pPr>
      <a:lvl6pPr marL="457200" algn="l" rtl="0" eaLnBrk="1" fontAlgn="base" hangingPunct="1">
        <a:spcBef>
          <a:spcPct val="0"/>
        </a:spcBef>
        <a:spcAft>
          <a:spcPct val="0"/>
        </a:spcAft>
        <a:defRPr sz="3200" b="1">
          <a:solidFill>
            <a:schemeClr val="tx1"/>
          </a:solidFill>
          <a:latin typeface="Calibri" pitchFamily="34" charset="0"/>
          <a:ea typeface="宋体" charset="-122"/>
        </a:defRPr>
      </a:lvl6pPr>
      <a:lvl7pPr marL="914400" algn="l" rtl="0" eaLnBrk="1" fontAlgn="base" hangingPunct="1">
        <a:spcBef>
          <a:spcPct val="0"/>
        </a:spcBef>
        <a:spcAft>
          <a:spcPct val="0"/>
        </a:spcAft>
        <a:defRPr sz="3200" b="1">
          <a:solidFill>
            <a:schemeClr val="tx1"/>
          </a:solidFill>
          <a:latin typeface="Calibri" pitchFamily="34" charset="0"/>
          <a:ea typeface="宋体" charset="-122"/>
        </a:defRPr>
      </a:lvl7pPr>
      <a:lvl8pPr marL="1371600" algn="l" rtl="0" eaLnBrk="1" fontAlgn="base" hangingPunct="1">
        <a:spcBef>
          <a:spcPct val="0"/>
        </a:spcBef>
        <a:spcAft>
          <a:spcPct val="0"/>
        </a:spcAft>
        <a:defRPr sz="3200" b="1">
          <a:solidFill>
            <a:schemeClr val="tx1"/>
          </a:solidFill>
          <a:latin typeface="Calibri" pitchFamily="34" charset="0"/>
          <a:ea typeface="宋体" charset="-122"/>
        </a:defRPr>
      </a:lvl8pPr>
      <a:lvl9pPr marL="1828800" algn="l" rtl="0" eaLnBrk="1" fontAlgn="base" hangingPunct="1">
        <a:spcBef>
          <a:spcPct val="0"/>
        </a:spcBef>
        <a:spcAft>
          <a:spcPct val="0"/>
        </a:spcAft>
        <a:defRPr sz="3200" b="1">
          <a:solidFill>
            <a:schemeClr val="tx1"/>
          </a:solidFill>
          <a:latin typeface="Calibri" pitchFamily="34" charset="0"/>
          <a:ea typeface="宋体" charset="-122"/>
        </a:defRPr>
      </a:lvl9pPr>
    </p:titleStyle>
    <p:bodyStyle>
      <a:lvl1pPr marL="342900" indent="-34290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dzen.ru/away?to=https%3A%2F%2Frealnoevremya.ru%2Fnews%2F320330-minprosvescheniya-predlozhilo-novye-minimalnye-bally-eg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dzen.ru/away?to=https%3A%2F%2Frealnoevremya.ru%2Fnews%2F318018-minobrnauki-obnovilo-perechen-vstupitelnyh-ispytaniy-v-vuzy-strany" TargetMode="External"/><Relationship Id="rId2" Type="http://schemas.openxmlformats.org/officeDocument/2006/relationships/hyperlink" Target="https://dzen.ru/away?to=https%3A%2F%2Frealnoevremya.ru%2Fnews%2F318259-v-rf-uberut-ege-po-angliyskomu-yazyku-dlya-nekotoryh-specialnostey"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media.foxford.ru/news/ege-chto-izmenitsya-v-ege-2025" TargetMode="External"/><Relationship Id="rId2" Type="http://schemas.openxmlformats.org/officeDocument/2006/relationships/hyperlink" Target="https://4ege.ru/novosti-ege/71077-demoversii-ege-2025-v2.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vk.com/wall-42703252_179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305011" y="1254126"/>
            <a:ext cx="10363200" cy="2994024"/>
          </a:xfrm>
        </p:spPr>
        <p:txBody>
          <a:bodyPr>
            <a:normAutofit/>
          </a:bodyPr>
          <a:lstStyle/>
          <a:p>
            <a:r>
              <a:rPr lang="ru-RU" dirty="0" smtClean="0"/>
              <a:t>Итоговая государственная аттестация 2025</a:t>
            </a:r>
            <a:endParaRPr lang="ru-RU" dirty="0"/>
          </a:p>
        </p:txBody>
      </p:sp>
    </p:spTree>
    <p:extLst>
      <p:ext uri="{BB962C8B-B14F-4D97-AF65-F5344CB8AC3E}">
        <p14:creationId xmlns:p14="http://schemas.microsoft.com/office/powerpoint/2010/main" val="3955451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Итоговое сочинение и собеседование</a:t>
            </a:r>
            <a:endParaRPr lang="ru-RU" dirty="0"/>
          </a:p>
        </p:txBody>
      </p:sp>
      <p:sp>
        <p:nvSpPr>
          <p:cNvPr id="3" name="Объект 2"/>
          <p:cNvSpPr>
            <a:spLocks noGrp="1"/>
          </p:cNvSpPr>
          <p:nvPr>
            <p:ph idx="1"/>
          </p:nvPr>
        </p:nvSpPr>
        <p:spPr/>
        <p:txBody>
          <a:bodyPr/>
          <a:lstStyle/>
          <a:p>
            <a:r>
              <a:rPr lang="ru-RU" b="1" dirty="0" smtClean="0"/>
              <a:t>Пробное итоговое сочинение</a:t>
            </a:r>
          </a:p>
          <a:p>
            <a:r>
              <a:rPr lang="ru-RU" b="1" dirty="0" smtClean="0"/>
              <a:t>Итоговое </a:t>
            </a:r>
            <a:r>
              <a:rPr lang="ru-RU" b="1" dirty="0"/>
              <a:t>сочинение 2024</a:t>
            </a:r>
            <a:r>
              <a:rPr lang="ru-RU" dirty="0"/>
              <a:t> </a:t>
            </a:r>
            <a:r>
              <a:rPr lang="ru-RU" dirty="0" smtClean="0"/>
              <a:t>(11 </a:t>
            </a:r>
            <a:r>
              <a:rPr lang="ru-RU" dirty="0" err="1" smtClean="0"/>
              <a:t>кл</a:t>
            </a:r>
            <a:r>
              <a:rPr lang="ru-RU" dirty="0" smtClean="0"/>
              <a:t>)</a:t>
            </a:r>
          </a:p>
          <a:p>
            <a:r>
              <a:rPr lang="ru-RU" b="1" dirty="0" smtClean="0"/>
              <a:t>Основные </a:t>
            </a:r>
            <a:r>
              <a:rPr lang="ru-RU" b="1" dirty="0"/>
              <a:t>даты проведения</a:t>
            </a:r>
            <a:r>
              <a:rPr lang="ru-RU" dirty="0"/>
              <a:t>: основной день — 4 декабря 2024 года, резервные дни — 5 февраля 2025 года и 9 апреля 2025 года</a:t>
            </a:r>
            <a:r>
              <a:rPr lang="ru-RU" dirty="0" smtClean="0"/>
              <a:t>.</a:t>
            </a:r>
          </a:p>
          <a:p>
            <a:endParaRPr lang="ru-RU" dirty="0" smtClean="0"/>
          </a:p>
          <a:p>
            <a:r>
              <a:rPr lang="ru-RU" b="1" dirty="0"/>
              <a:t>Итоговое собеседование в </a:t>
            </a:r>
            <a:r>
              <a:rPr lang="ru-RU" b="1" dirty="0" smtClean="0"/>
              <a:t>2025 </a:t>
            </a:r>
            <a:r>
              <a:rPr lang="ru-RU" b="1" dirty="0" smtClean="0"/>
              <a:t>году (9 класс) </a:t>
            </a:r>
            <a:r>
              <a:rPr lang="ru-RU" b="1" dirty="0"/>
              <a:t>проходит</a:t>
            </a:r>
            <a:r>
              <a:rPr lang="ru-RU" dirty="0"/>
              <a:t> </a:t>
            </a:r>
            <a:r>
              <a:rPr lang="ru-RU" b="1" dirty="0"/>
              <a:t>14 февраля</a:t>
            </a:r>
            <a:r>
              <a:rPr lang="ru-RU" dirty="0"/>
              <a:t>. Если не получится сдать в этот день, можно воспользоваться двумя резервными: 13 марта или 13 апреля. </a:t>
            </a:r>
          </a:p>
          <a:p>
            <a:endParaRPr lang="ru-RU" dirty="0"/>
          </a:p>
        </p:txBody>
      </p:sp>
    </p:spTree>
    <p:extLst>
      <p:ext uri="{BB962C8B-B14F-4D97-AF65-F5344CB8AC3E}">
        <p14:creationId xmlns:p14="http://schemas.microsoft.com/office/powerpoint/2010/main" val="1699160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Пробные экзамены 2024 - 2025</a:t>
            </a:r>
            <a:endParaRPr lang="ru-RU" dirty="0"/>
          </a:p>
        </p:txBody>
      </p:sp>
      <p:sp>
        <p:nvSpPr>
          <p:cNvPr id="3" name="Объект 2"/>
          <p:cNvSpPr>
            <a:spLocks noGrp="1"/>
          </p:cNvSpPr>
          <p:nvPr>
            <p:ph idx="1"/>
          </p:nvPr>
        </p:nvSpPr>
        <p:spPr/>
        <p:txBody>
          <a:bodyPr/>
          <a:lstStyle/>
          <a:p>
            <a:r>
              <a:rPr lang="en-US" sz="3200" dirty="0" smtClean="0"/>
              <a:t>I </a:t>
            </a:r>
            <a:r>
              <a:rPr lang="ru-RU" sz="3200" dirty="0" smtClean="0"/>
              <a:t> этап – декабрь 2024 г.</a:t>
            </a:r>
          </a:p>
          <a:p>
            <a:r>
              <a:rPr lang="en-US" sz="3200" dirty="0" smtClean="0"/>
              <a:t>II </a:t>
            </a:r>
            <a:r>
              <a:rPr lang="ru-RU" sz="3200" dirty="0" smtClean="0"/>
              <a:t>этап – февраль 2025 г.</a:t>
            </a:r>
          </a:p>
          <a:p>
            <a:r>
              <a:rPr lang="en-US" sz="3200" dirty="0" smtClean="0"/>
              <a:t>III</a:t>
            </a:r>
            <a:r>
              <a:rPr lang="ru-RU" sz="3200" dirty="0" smtClean="0"/>
              <a:t> этап – апрель 2025 г.</a:t>
            </a:r>
          </a:p>
          <a:p>
            <a:r>
              <a:rPr lang="ru-RU" sz="3200" dirty="0" smtClean="0"/>
              <a:t>Федеральные и региональные пробники.</a:t>
            </a:r>
            <a:endParaRPr lang="ru-RU" sz="3200" dirty="0"/>
          </a:p>
        </p:txBody>
      </p:sp>
    </p:spTree>
    <p:extLst>
      <p:ext uri="{BB962C8B-B14F-4D97-AF65-F5344CB8AC3E}">
        <p14:creationId xmlns:p14="http://schemas.microsoft.com/office/powerpoint/2010/main" val="140158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Изменения в КИМ 2025</a:t>
            </a:r>
            <a:endParaRPr lang="ru-RU" dirty="0"/>
          </a:p>
        </p:txBody>
      </p:sp>
      <p:sp>
        <p:nvSpPr>
          <p:cNvPr id="3" name="Объект 2"/>
          <p:cNvSpPr>
            <a:spLocks noGrp="1"/>
          </p:cNvSpPr>
          <p:nvPr>
            <p:ph idx="1"/>
          </p:nvPr>
        </p:nvSpPr>
        <p:spPr/>
        <p:txBody>
          <a:bodyPr/>
          <a:lstStyle/>
          <a:p>
            <a:r>
              <a:rPr lang="ru-RU" b="1" dirty="0"/>
              <a:t>Новые минимальные баллы ЕГЭ для поступления</a:t>
            </a:r>
          </a:p>
          <a:p>
            <a:r>
              <a:rPr lang="ru-RU" dirty="0" err="1"/>
              <a:t>Минпросвещения</a:t>
            </a:r>
            <a:r>
              <a:rPr lang="ru-RU" dirty="0"/>
              <a:t> </a:t>
            </a:r>
            <a:r>
              <a:rPr lang="ru-RU" dirty="0">
                <a:hlinkClick r:id="rId2"/>
              </a:rPr>
              <a:t>установило </a:t>
            </a:r>
            <a:r>
              <a:rPr lang="ru-RU" dirty="0"/>
              <a:t>минимальные баллы на единых </a:t>
            </a:r>
            <a:r>
              <a:rPr lang="ru-RU" dirty="0" err="1"/>
              <a:t>госэкзаменах</a:t>
            </a:r>
            <a:r>
              <a:rPr lang="ru-RU" dirty="0"/>
              <a:t> для поступления в подведомственные учебные заведения в 2025/2026 учебном году.</a:t>
            </a:r>
          </a:p>
          <a:p>
            <a:r>
              <a:rPr lang="ru-RU" dirty="0"/>
              <a:t>В основном это коснулось оценок по обществознанию и русскому языку. Минимальные баллы по первому предмету снижены с 45 до 42, а по второму — увеличены с 40 до 42.</a:t>
            </a:r>
          </a:p>
          <a:p>
            <a:endParaRPr lang="ru-RU" dirty="0" smtClean="0"/>
          </a:p>
          <a:p>
            <a:endParaRPr lang="ru-RU" dirty="0" smtClean="0"/>
          </a:p>
          <a:p>
            <a:endParaRPr lang="ru-RU" dirty="0" smtClean="0"/>
          </a:p>
          <a:p>
            <a:endParaRPr lang="ru-RU" dirty="0"/>
          </a:p>
        </p:txBody>
      </p:sp>
    </p:spTree>
    <p:extLst>
      <p:ext uri="{BB962C8B-B14F-4D97-AF65-F5344CB8AC3E}">
        <p14:creationId xmlns:p14="http://schemas.microsoft.com/office/powerpoint/2010/main" val="68593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676893"/>
            <a:ext cx="11214265" cy="5795157"/>
          </a:xfrm>
        </p:spPr>
        <p:txBody>
          <a:bodyPr/>
          <a:lstStyle/>
          <a:p>
            <a:r>
              <a:rPr lang="ru-RU" b="1" dirty="0"/>
              <a:t>Новый порядок поступления в вузы</a:t>
            </a:r>
          </a:p>
          <a:p>
            <a:r>
              <a:rPr lang="ru-RU" dirty="0"/>
              <a:t>Для поступления на специальности «экономика», «менеджмент» и «управление персоналом» </a:t>
            </a:r>
            <a:r>
              <a:rPr lang="ru-RU" dirty="0">
                <a:hlinkClick r:id="rId2"/>
              </a:rPr>
              <a:t>отменяют </a:t>
            </a:r>
            <a:r>
              <a:rPr lang="ru-RU" dirty="0"/>
              <a:t>ЕГЭ по иностранному языку. Теперь абитуриентам, поступающим на эти направления, нужно будет сдать обязательные ЕГЭ по математике и русскому языку, а также выбрать из списка дополнительных предметов информатику, историю, обществознание или географию.</a:t>
            </a:r>
          </a:p>
          <a:p>
            <a:r>
              <a:rPr lang="ru-RU" dirty="0"/>
              <a:t>Обязательным для сдачи </a:t>
            </a:r>
            <a:r>
              <a:rPr lang="ru-RU" dirty="0">
                <a:hlinkClick r:id="rId3"/>
              </a:rPr>
              <a:t>станет</a:t>
            </a:r>
            <a:r>
              <a:rPr lang="ru-RU" dirty="0"/>
              <a:t> русский язык и один профильный предмет, выбранный из списка, рекомендованного для конкретной специальности. Однако вуз сможет сам определить этот профильный предмет или предоставить абитуриентам право выбора. При этом остается требование представить результаты ЕГЭ по трем или четырем предметам.</a:t>
            </a:r>
          </a:p>
          <a:p>
            <a:endParaRPr lang="ru-RU" sz="1800" dirty="0"/>
          </a:p>
        </p:txBody>
      </p:sp>
    </p:spTree>
    <p:extLst>
      <p:ext uri="{BB962C8B-B14F-4D97-AF65-F5344CB8AC3E}">
        <p14:creationId xmlns:p14="http://schemas.microsoft.com/office/powerpoint/2010/main" val="3632877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altLang="en-US" i="1" dirty="0">
                <a:effectLst/>
              </a:rPr>
              <a:t/>
            </a:r>
            <a:br>
              <a:rPr lang="ru-RU" altLang="en-US" i="1" dirty="0">
                <a:effectLst/>
              </a:rPr>
            </a:br>
            <a:endParaRPr lang="ru-RU" dirty="0"/>
          </a:p>
        </p:txBody>
      </p:sp>
      <p:sp>
        <p:nvSpPr>
          <p:cNvPr id="3" name="Объект 2"/>
          <p:cNvSpPr>
            <a:spLocks noGrp="1"/>
          </p:cNvSpPr>
          <p:nvPr>
            <p:ph idx="1"/>
          </p:nvPr>
        </p:nvSpPr>
        <p:spPr>
          <a:xfrm>
            <a:off x="354623" y="353892"/>
            <a:ext cx="10972800" cy="4525963"/>
          </a:xfrm>
        </p:spPr>
        <p:txBody>
          <a:bodyPr/>
          <a:lstStyle/>
          <a:p>
            <a:r>
              <a:rPr lang="ru-RU" sz="2000" b="1" dirty="0"/>
              <a:t>Некоторые изменения </a:t>
            </a:r>
            <a:r>
              <a:rPr lang="ru-RU" sz="2000" b="1" dirty="0" smtClean="0"/>
              <a:t>в предметах </a:t>
            </a:r>
            <a:r>
              <a:rPr lang="ru-RU" sz="2000" b="1" dirty="0"/>
              <a:t>ЕГЭ 2025 года:</a:t>
            </a:r>
          </a:p>
          <a:p>
            <a:r>
              <a:rPr lang="ru-RU" sz="1800" b="1" dirty="0"/>
              <a:t>Русский язык</a:t>
            </a:r>
            <a:r>
              <a:rPr lang="ru-RU" sz="1800" dirty="0"/>
              <a:t>. Задание №26 по теме изобразительно-выразительных средств заменено новым заданием №22, не предусматривающим опоры на </a:t>
            </a:r>
            <a:r>
              <a:rPr lang="ru-RU" sz="1800" dirty="0" err="1"/>
              <a:t>макротекст</a:t>
            </a:r>
            <a:r>
              <a:rPr lang="ru-RU" sz="1800" dirty="0"/>
              <a:t>. </a:t>
            </a:r>
            <a:r>
              <a:rPr lang="ru-RU" sz="1800" dirty="0">
                <a:hlinkClick r:id="rId2"/>
              </a:rPr>
              <a:t>3</a:t>
            </a:r>
            <a:r>
              <a:rPr lang="ru-RU" sz="1800" dirty="0"/>
              <a:t> В задании 27 (сочинение) требуется прокомментировать авторскую позицию по проблеме. Минимальный объём сочинения увеличили до 99 слов (меньше просто не будет оцениваться), при этом рекомендуется писать 150 слов и более. Для оценки сочинения будут использовать 10 критериев, а не 12. </a:t>
            </a:r>
            <a:r>
              <a:rPr lang="ru-RU" sz="1800" dirty="0">
                <a:hlinkClick r:id="rId3"/>
              </a:rPr>
              <a:t>2</a:t>
            </a:r>
            <a:endParaRPr lang="ru-RU" sz="1800" dirty="0"/>
          </a:p>
          <a:p>
            <a:r>
              <a:rPr lang="ru-RU" sz="1800" b="1" dirty="0"/>
              <a:t>Информатика</a:t>
            </a:r>
            <a:r>
              <a:rPr lang="ru-RU" sz="1800" dirty="0"/>
              <a:t>. Изменилось только одно задание — 27. Теперь в нём будет проверяться умение выполнять последовательность решения задач анализа данных: сбор первичных данных, очистка и оценка качества данных, выбор и построение модели, преобразование и визуализация данных, интерпретация результатов. </a:t>
            </a:r>
          </a:p>
          <a:p>
            <a:r>
              <a:rPr lang="ru-RU" sz="1800" b="1" dirty="0"/>
              <a:t>Иностранные языки</a:t>
            </a:r>
            <a:r>
              <a:rPr lang="ru-RU" sz="1800" dirty="0"/>
              <a:t>. В ЕГЭ по английскому, немецкому, французскому и испанскому задания 19–24 могут основываться как на двух текстах, так и на одном. В письменной части уточнена формулировка в задании 38, в устной — в задании 4. </a:t>
            </a:r>
          </a:p>
          <a:p>
            <a:r>
              <a:rPr lang="ru-RU" sz="1800" b="1" dirty="0"/>
              <a:t>Литература</a:t>
            </a:r>
            <a:r>
              <a:rPr lang="ru-RU" sz="1800" dirty="0"/>
              <a:t>. В задании 5 теперь нужно сравнить отрывок из указанного произведения с другим произведением XVIII — первой половины XIX века, название которого также указано в тексте задачи. В 8-м задании увеличили число художественных приёмов, которые требуется найти в стихотворении. </a:t>
            </a:r>
          </a:p>
          <a:p>
            <a:r>
              <a:rPr lang="ru-RU" sz="1800" b="1" dirty="0" smtClean="0"/>
              <a:t>Физика</a:t>
            </a:r>
            <a:r>
              <a:rPr lang="ru-RU" sz="1800" dirty="0"/>
              <a:t>. Расширен спектр тем в заданиях 2, 4, 8, 16, 21, 22 и 26. </a:t>
            </a:r>
          </a:p>
          <a:p>
            <a:r>
              <a:rPr lang="ru-RU" sz="1800" b="1" dirty="0"/>
              <a:t>Химия</a:t>
            </a:r>
            <a:r>
              <a:rPr lang="ru-RU" sz="1800" dirty="0"/>
              <a:t>. В задании 17 вместо выбора ответа из предложенных нужно будет установить соответствие между позициями двух множеств.</a:t>
            </a:r>
          </a:p>
          <a:p>
            <a:endParaRPr lang="ru-RU" sz="1600" dirty="0"/>
          </a:p>
        </p:txBody>
      </p:sp>
    </p:spTree>
    <p:extLst>
      <p:ext uri="{BB962C8B-B14F-4D97-AF65-F5344CB8AC3E}">
        <p14:creationId xmlns:p14="http://schemas.microsoft.com/office/powerpoint/2010/main" val="3341966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Расписание экзаменов по предметам </a:t>
            </a:r>
            <a:r>
              <a:rPr lang="ru-RU" dirty="0" smtClean="0"/>
              <a:t>ЕГЭ (ПРОЕКТ)</a:t>
            </a:r>
            <a:r>
              <a:rPr lang="ru-RU" dirty="0"/>
              <a:t/>
            </a:r>
            <a:br>
              <a:rPr lang="ru-RU" dirty="0"/>
            </a:br>
            <a:endParaRPr lang="ru-RU" dirty="0"/>
          </a:p>
        </p:txBody>
      </p:sp>
      <p:sp>
        <p:nvSpPr>
          <p:cNvPr id="3" name="Объект 2"/>
          <p:cNvSpPr>
            <a:spLocks noGrp="1"/>
          </p:cNvSpPr>
          <p:nvPr>
            <p:ph idx="1"/>
          </p:nvPr>
        </p:nvSpPr>
        <p:spPr>
          <a:xfrm>
            <a:off x="609600" y="934184"/>
            <a:ext cx="10972800" cy="4525963"/>
          </a:xfrm>
        </p:spPr>
        <p:txBody>
          <a:bodyPr/>
          <a:lstStyle/>
          <a:p>
            <a:r>
              <a:rPr lang="ru-RU" dirty="0" smtClean="0"/>
              <a:t>23 </a:t>
            </a:r>
            <a:r>
              <a:rPr lang="ru-RU" dirty="0"/>
              <a:t>мая (пятница) — история, литература, химия;</a:t>
            </a:r>
          </a:p>
          <a:p>
            <a:r>
              <a:rPr lang="ru-RU" dirty="0"/>
              <a:t>27 мая (вторник) — математика базового уровня, математика профильного уровня;</a:t>
            </a:r>
          </a:p>
          <a:p>
            <a:r>
              <a:rPr lang="ru-RU" dirty="0"/>
              <a:t>30 мая (пятница) — русский язык;</a:t>
            </a:r>
          </a:p>
          <a:p>
            <a:r>
              <a:rPr lang="ru-RU" dirty="0"/>
              <a:t>2 июня (понедельник) — обществознание, физика;</a:t>
            </a:r>
          </a:p>
          <a:p>
            <a:r>
              <a:rPr lang="ru-RU" dirty="0"/>
              <a:t>5 июня (четверг) — биология, география, иностранные языки (английский, испанский, китайский, немецкий, французский) —письменная часть;</a:t>
            </a:r>
          </a:p>
          <a:p>
            <a:r>
              <a:rPr lang="ru-RU" dirty="0"/>
              <a:t>10-11 июня (вторник и среда) — иностранные языки (английский, испанский, китайский, немецкий, французский) — устная часть, информатика.</a:t>
            </a:r>
          </a:p>
          <a:p>
            <a:endParaRPr lang="ru-RU" dirty="0"/>
          </a:p>
        </p:txBody>
      </p:sp>
    </p:spTree>
    <p:extLst>
      <p:ext uri="{BB962C8B-B14F-4D97-AF65-F5344CB8AC3E}">
        <p14:creationId xmlns:p14="http://schemas.microsoft.com/office/powerpoint/2010/main" val="2549806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6275" y="0"/>
            <a:ext cx="10972800" cy="796925"/>
          </a:xfrm>
        </p:spPr>
        <p:txBody>
          <a:bodyPr>
            <a:normAutofit/>
          </a:bodyPr>
          <a:lstStyle/>
          <a:p>
            <a:r>
              <a:rPr lang="ru-RU" dirty="0"/>
              <a:t>Некоторые изменения в ОГЭ 2025 года:</a:t>
            </a:r>
          </a:p>
        </p:txBody>
      </p:sp>
      <p:sp>
        <p:nvSpPr>
          <p:cNvPr id="3" name="Объект 2"/>
          <p:cNvSpPr>
            <a:spLocks noGrp="1"/>
          </p:cNvSpPr>
          <p:nvPr>
            <p:ph idx="1"/>
          </p:nvPr>
        </p:nvSpPr>
        <p:spPr>
          <a:xfrm>
            <a:off x="133350" y="796926"/>
            <a:ext cx="12058650" cy="5014914"/>
          </a:xfrm>
        </p:spPr>
        <p:txBody>
          <a:bodyPr/>
          <a:lstStyle/>
          <a:p>
            <a:r>
              <a:rPr lang="ru-RU" sz="1400" b="1" dirty="0" smtClean="0"/>
              <a:t>Иностранные </a:t>
            </a:r>
            <a:r>
              <a:rPr lang="ru-RU" sz="1400" b="1" dirty="0"/>
              <a:t>языки</a:t>
            </a:r>
            <a:r>
              <a:rPr lang="ru-RU" sz="1400" dirty="0"/>
              <a:t>. В содержании и структуре КИМ изменений нет, но уточнены критерии оценивания задания 35 письменной части (электронное письмо) и задания 3 устной части (монолог). </a:t>
            </a:r>
            <a:r>
              <a:rPr lang="ru-RU" sz="1400" dirty="0">
                <a:hlinkClick r:id="rId2"/>
              </a:rPr>
              <a:t>1</a:t>
            </a:r>
            <a:endParaRPr lang="ru-RU" sz="1400" dirty="0"/>
          </a:p>
          <a:p>
            <a:r>
              <a:rPr lang="ru-RU" sz="1400" b="1" dirty="0"/>
              <a:t>Химия</a:t>
            </a:r>
            <a:r>
              <a:rPr lang="ru-RU" sz="1400" dirty="0"/>
              <a:t>. Количество заданий сокращено с 24 до 23, убрано задание 24 (химический эксперимент). В задании 23 нужно провести 4 эксперимента и оформить результаты в таблицу, за что можно получить до 5 баллов. Максимальный первичный балл снижен с 40 до 38. </a:t>
            </a:r>
            <a:r>
              <a:rPr lang="ru-RU" sz="1400" dirty="0">
                <a:hlinkClick r:id="rId2"/>
              </a:rPr>
              <a:t>1</a:t>
            </a:r>
            <a:endParaRPr lang="ru-RU" sz="1400" dirty="0"/>
          </a:p>
          <a:p>
            <a:r>
              <a:rPr lang="ru-RU" sz="1400" b="1" dirty="0"/>
              <a:t>Биология</a:t>
            </a:r>
            <a:r>
              <a:rPr lang="ru-RU" sz="1400" dirty="0"/>
              <a:t>. Изменено оценивание задания 3 (систематика животных и растений). Теперь за него можно получить максимум 1 балл (раньше — 2 балла). В результате максимальный первичный балл по биологии снизился до 47 (ранее было 48). </a:t>
            </a:r>
            <a:r>
              <a:rPr lang="ru-RU" sz="1400" dirty="0">
                <a:hlinkClick r:id="rId2"/>
              </a:rPr>
              <a:t>1</a:t>
            </a:r>
            <a:endParaRPr lang="ru-RU" sz="1400" dirty="0"/>
          </a:p>
          <a:p>
            <a:r>
              <a:rPr lang="ru-RU" sz="1400" b="1" dirty="0"/>
              <a:t>Физика</a:t>
            </a:r>
            <a:r>
              <a:rPr lang="ru-RU" sz="1400" dirty="0"/>
              <a:t>. Количество заданий сокращено с 25 до 22. В задании 2 вместо распознавания формул нужно будет сопоставлять физические явления и устройства. Одна качественная задача преобразована в тест. Текст физического содержания сокращён, и по нему надо будет выполнить одно задание. Теперь в экзамене будет одна расчётная задача — под номером 22. Максимальный первичный балл снижен с 45 до 39. </a:t>
            </a:r>
            <a:r>
              <a:rPr lang="ru-RU" sz="1400" dirty="0">
                <a:hlinkClick r:id="rId2"/>
              </a:rPr>
              <a:t>1</a:t>
            </a:r>
            <a:endParaRPr lang="ru-RU" sz="1400" dirty="0"/>
          </a:p>
          <a:p>
            <a:r>
              <a:rPr lang="ru-RU" sz="1400" b="1" dirty="0"/>
              <a:t>Информатика</a:t>
            </a:r>
            <a:r>
              <a:rPr lang="ru-RU" sz="1400" dirty="0"/>
              <a:t>. Ранее задание 15 (создание и выполнение программ) было альтернативным — учащиеся могли выбирать между заданиями 15.1 и 15.2. Теперь часть 15.2 выделена в отдельное задание 16, которое обязательно для выполнения. Максимальный первичный балл за ОГЭ по информатике увеличился с 19 до 21. </a:t>
            </a:r>
            <a:r>
              <a:rPr lang="ru-RU" sz="1400" dirty="0">
                <a:hlinkClick r:id="rId2"/>
              </a:rPr>
              <a:t>1</a:t>
            </a:r>
            <a:endParaRPr lang="ru-RU" sz="1400" dirty="0"/>
          </a:p>
          <a:p>
            <a:r>
              <a:rPr lang="ru-RU" sz="1400" b="1" dirty="0"/>
              <a:t>Итоговое собеседование по русскому языку</a:t>
            </a:r>
            <a:r>
              <a:rPr lang="ru-RU" sz="1400" dirty="0"/>
              <a:t>. Вопросы в части монолога стали иметь единообразное представление. Максимальный балл за диалог — 3. Исключён критерий «Богатство речи», но на речевые повторы будут по-прежнему обращать внимание. Критерий Р5 переименован в «Фактическая точность речи». Максимальный балл за собеседование остаётся 20. </a:t>
            </a:r>
            <a:r>
              <a:rPr lang="ru-RU" sz="1400" dirty="0">
                <a:hlinkClick r:id="rId2"/>
              </a:rPr>
              <a:t>1</a:t>
            </a:r>
            <a:endParaRPr lang="ru-RU" sz="1400" dirty="0"/>
          </a:p>
          <a:p>
            <a:r>
              <a:rPr lang="ru-RU" sz="1400" b="1" dirty="0"/>
              <a:t>Русский язык</a:t>
            </a:r>
            <a:r>
              <a:rPr lang="ru-RU" sz="1400" dirty="0"/>
              <a:t>. В заданиях 13.1, 13.2 и 13.3 (сочинение-рассуждение) теперь нет разделения на «примеры-иллюстрации» и «примеры-аргументы» — достаточно привести любые примеры. Ученик может использовать не только цитаты и ссылки на номера предложений при обращении к тексту, но и сжатый выборочный пересказ. Максимальный первичный балл за экзамен по русскому языку увеличен с 33 до 37. </a:t>
            </a:r>
            <a:r>
              <a:rPr lang="ru-RU" sz="1400" dirty="0">
                <a:hlinkClick r:id="rId2"/>
              </a:rPr>
              <a:t>1</a:t>
            </a:r>
            <a:endParaRPr lang="ru-RU" sz="1400" dirty="0"/>
          </a:p>
          <a:p>
            <a:r>
              <a:rPr lang="ru-RU" sz="1400" b="1" dirty="0"/>
              <a:t>Литература</a:t>
            </a:r>
            <a:r>
              <a:rPr lang="ru-RU" sz="1400" dirty="0"/>
              <a:t>. В первой части теперь при оценивании критерием «Логичность, соблюдение речевых и грамматических норм» учитываются все виды ошибок (речевые, грамматические, логические) в сумме. Разрешено допустить до 2 ошибок любого типа. Во второй части по критериям К6 «Соблюдение орфографических норм» и К7 «Соблюдение пунктуационных норм» можно допустить до 4 орфографических или пунктуационных ошибок, за что будет присуждаться 1 балл. </a:t>
            </a:r>
            <a:r>
              <a:rPr lang="ru-RU" sz="1400" dirty="0">
                <a:hlinkClick r:id="rId2"/>
              </a:rPr>
              <a:t>1</a:t>
            </a:r>
            <a:endParaRPr lang="ru-RU" sz="1400" dirty="0"/>
          </a:p>
          <a:p>
            <a:r>
              <a:rPr lang="ru-RU" sz="1400" dirty="0"/>
              <a:t>Изменения не затронут КИМ ОГЭ по географии, истории, математике и обществознанию. </a:t>
            </a:r>
          </a:p>
          <a:p>
            <a:endParaRPr lang="ru-RU" sz="3200" dirty="0"/>
          </a:p>
        </p:txBody>
      </p:sp>
    </p:spTree>
    <p:extLst>
      <p:ext uri="{BB962C8B-B14F-4D97-AF65-F5344CB8AC3E}">
        <p14:creationId xmlns:p14="http://schemas.microsoft.com/office/powerpoint/2010/main" val="3180680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Расписание экзаменов по предметам </a:t>
            </a:r>
            <a:r>
              <a:rPr lang="ru-RU" dirty="0" smtClean="0"/>
              <a:t>ОГЭ (Проект)</a:t>
            </a:r>
            <a:r>
              <a:rPr lang="ru-RU" dirty="0"/>
              <a:t/>
            </a:r>
            <a:br>
              <a:rPr lang="ru-RU" dirty="0"/>
            </a:br>
            <a:endParaRPr lang="ru-RU" dirty="0"/>
          </a:p>
        </p:txBody>
      </p:sp>
      <p:sp>
        <p:nvSpPr>
          <p:cNvPr id="3" name="Объект 2"/>
          <p:cNvSpPr>
            <a:spLocks noGrp="1"/>
          </p:cNvSpPr>
          <p:nvPr>
            <p:ph idx="1"/>
          </p:nvPr>
        </p:nvSpPr>
        <p:spPr>
          <a:xfrm>
            <a:off x="609600" y="1285876"/>
            <a:ext cx="10972800" cy="4675309"/>
          </a:xfrm>
        </p:spPr>
        <p:txBody>
          <a:bodyPr/>
          <a:lstStyle/>
          <a:p>
            <a:r>
              <a:rPr lang="ru-RU" sz="2400" dirty="0" smtClean="0"/>
              <a:t>21 </a:t>
            </a:r>
            <a:r>
              <a:rPr lang="ru-RU" sz="2400" dirty="0"/>
              <a:t>мая (среда) — иностранные языки (английский, испанский, немецкий, французский) — письменная часть;</a:t>
            </a:r>
          </a:p>
          <a:p>
            <a:r>
              <a:rPr lang="ru-RU" sz="2400" dirty="0"/>
              <a:t>22 мая (четверг) — иностранные языки (английский, испанский, немецкий, французский) — устная часть;</a:t>
            </a:r>
          </a:p>
          <a:p>
            <a:r>
              <a:rPr lang="ru-RU" sz="2400" dirty="0"/>
              <a:t>26 мая (понедельник) — биология, информатика, обществознание, химия;</a:t>
            </a:r>
          </a:p>
          <a:p>
            <a:r>
              <a:rPr lang="ru-RU" sz="2400" dirty="0"/>
              <a:t>29 мая (четверг) — география, история, физика, химия;</a:t>
            </a:r>
          </a:p>
          <a:p>
            <a:r>
              <a:rPr lang="ru-RU" sz="2400" dirty="0"/>
              <a:t>3 июня (вторник) — математика;</a:t>
            </a:r>
          </a:p>
          <a:p>
            <a:r>
              <a:rPr lang="ru-RU" sz="2400" dirty="0"/>
              <a:t>6 июня (пятница) — география, информатика, обществознание;</a:t>
            </a:r>
          </a:p>
          <a:p>
            <a:r>
              <a:rPr lang="ru-RU" sz="2400" dirty="0"/>
              <a:t>9 июня (понедельник) — русский язык;</a:t>
            </a:r>
          </a:p>
          <a:p>
            <a:r>
              <a:rPr lang="ru-RU" sz="2400" i="1" dirty="0"/>
              <a:t>16 июня (понедельник) — биология, информатика, литература, физика.</a:t>
            </a:r>
          </a:p>
          <a:p>
            <a:endParaRPr lang="ru-RU" dirty="0"/>
          </a:p>
        </p:txBody>
      </p:sp>
    </p:spTree>
    <p:extLst>
      <p:ext uri="{BB962C8B-B14F-4D97-AF65-F5344CB8AC3E}">
        <p14:creationId xmlns:p14="http://schemas.microsoft.com/office/powerpoint/2010/main" val="3544809032"/>
      </p:ext>
    </p:extLst>
  </p:cSld>
  <p:clrMapOvr>
    <a:masterClrMapping/>
  </p:clrMapOvr>
</p:sld>
</file>

<file path=ppt/theme/theme1.xml><?xml version="1.0" encoding="utf-8"?>
<a:theme xmlns:a="http://schemas.openxmlformats.org/drawingml/2006/main" name="1">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198</Template>
  <TotalTime>498</TotalTime>
  <Words>1238</Words>
  <Application>Microsoft Office PowerPoint</Application>
  <PresentationFormat>Широкоэкранный</PresentationFormat>
  <Paragraphs>55</Paragraphs>
  <Slides>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9</vt:i4>
      </vt:variant>
    </vt:vector>
  </HeadingPairs>
  <TitlesOfParts>
    <vt:vector size="13" baseType="lpstr">
      <vt:lpstr>宋体</vt:lpstr>
      <vt:lpstr>Arial</vt:lpstr>
      <vt:lpstr>Calibri</vt:lpstr>
      <vt:lpstr>1</vt:lpstr>
      <vt:lpstr>Итоговая государственная аттестация 2025</vt:lpstr>
      <vt:lpstr>Итоговое сочинение и собеседование</vt:lpstr>
      <vt:lpstr>Пробные экзамены 2024 - 2025</vt:lpstr>
      <vt:lpstr>Изменения в КИМ 2025</vt:lpstr>
      <vt:lpstr>Презентация PowerPoint</vt:lpstr>
      <vt:lpstr> </vt:lpstr>
      <vt:lpstr>Расписание экзаменов по предметам ЕГЭ (ПРОЕКТ) </vt:lpstr>
      <vt:lpstr>Некоторые изменения в ОГЭ 2025 года:</vt:lpstr>
      <vt:lpstr>Расписание экзаменов по предметам ОГЭ (Проект)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НОВОСТИ ЕГЭ 2024</dc:title>
  <dc:creator>class_211</dc:creator>
  <cp:lastModifiedBy>Заместитель директора по методической работе</cp:lastModifiedBy>
  <cp:revision>10</cp:revision>
  <dcterms:created xsi:type="dcterms:W3CDTF">2023-09-14T23:06:07Z</dcterms:created>
  <dcterms:modified xsi:type="dcterms:W3CDTF">2024-11-15T04:52:04Z</dcterms:modified>
</cp:coreProperties>
</file>